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4"/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Source Sans Pro Light"/>
      <p:regular r:id="rId19"/>
      <p:bold r:id="rId20"/>
      <p:italic r:id="rId21"/>
      <p:boldItalic r:id="rId22"/>
    </p:embeddedFont>
    <p:embeddedFont>
      <p:font typeface="Source Sans Pro ExtraLight"/>
      <p:regular r:id="rId23"/>
      <p:bold r:id="rId24"/>
      <p:italic r:id="rId25"/>
      <p:boldItalic r:id="rId26"/>
    </p:embeddedFont>
    <p:embeddedFont>
      <p:font typeface="Source Sans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19273DA-B090-4D59-A474-D81E277F4DD5}">
  <a:tblStyle styleId="{A19273DA-B090-4D59-A474-D81E277F4D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Light-bold.fntdata"/><Relationship Id="rId22" Type="http://schemas.openxmlformats.org/officeDocument/2006/relationships/font" Target="fonts/SourceSansProLight-boldItalic.fntdata"/><Relationship Id="rId21" Type="http://schemas.openxmlformats.org/officeDocument/2006/relationships/font" Target="fonts/SourceSansProLight-italic.fntdata"/><Relationship Id="rId24" Type="http://schemas.openxmlformats.org/officeDocument/2006/relationships/font" Target="fonts/SourceSansProExtraLight-bold.fntdata"/><Relationship Id="rId23" Type="http://schemas.openxmlformats.org/officeDocument/2006/relationships/font" Target="fonts/SourceSansProExtraLight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SourceSansProExtraLight-boldItalic.fntdata"/><Relationship Id="rId25" Type="http://schemas.openxmlformats.org/officeDocument/2006/relationships/font" Target="fonts/SourceSansProExtraLight-italic.fntdata"/><Relationship Id="rId28" Type="http://schemas.openxmlformats.org/officeDocument/2006/relationships/font" Target="fonts/SourceSansPro-bold.fntdata"/><Relationship Id="rId27" Type="http://schemas.openxmlformats.org/officeDocument/2006/relationships/font" Target="fonts/SourceSansPr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SourceSansPr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SourceSansPr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SourceSansProLight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studio.com/products/rstudio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f36d23bb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f36d23b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RStudio tour: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https://rstudio.com/products/rstudio/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a0560cc9_4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7a0560cc9_4_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4ec0eb57b72d3f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4ec0eb57b72d3f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bde1044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bde1044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45b87b37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45b87b3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bde1044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bde1044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de10443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bde1044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857bbe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857bbe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9a0d0e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9a0d0e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d679eb718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d679eb718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4ec0eb57b72d3f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4ec0eb57b72d3f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5782B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680950" y="4501650"/>
            <a:ext cx="1397400" cy="590700"/>
          </a:xfrm>
          <a:prstGeom prst="rect">
            <a:avLst/>
          </a:prstGeom>
          <a:solidFill>
            <a:srgbClr val="578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553470" y="2439850"/>
            <a:ext cx="2526300" cy="15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urce Sans Pro ExtraLight"/>
              <a:buNone/>
              <a:defRPr sz="3000">
                <a:solidFill>
                  <a:schemeClr val="lt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ource Sans Pro ExtraLight"/>
              <a:buNone/>
              <a:defRPr sz="3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ource Sans Pro ExtraLight"/>
              <a:buNone/>
              <a:defRPr sz="3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ource Sans Pro ExtraLight"/>
              <a:buNone/>
              <a:defRPr sz="3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ource Sans Pro ExtraLight"/>
              <a:buNone/>
              <a:defRPr sz="3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ource Sans Pro ExtraLight"/>
              <a:buNone/>
              <a:defRPr sz="3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ource Sans Pro ExtraLight"/>
              <a:buNone/>
              <a:defRPr sz="3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ource Sans Pro ExtraLight"/>
              <a:buNone/>
              <a:defRPr sz="3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ource Sans Pro ExtraLight"/>
              <a:buNone/>
              <a:defRPr sz="3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276" y="1612450"/>
            <a:ext cx="2930525" cy="10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600" y="152400"/>
            <a:ext cx="43189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_HEADER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5782B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680950" y="4501650"/>
            <a:ext cx="1397400" cy="590700"/>
          </a:xfrm>
          <a:prstGeom prst="rect">
            <a:avLst/>
          </a:prstGeom>
          <a:solidFill>
            <a:srgbClr val="578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75" y="4561625"/>
            <a:ext cx="1341150" cy="47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gradFill>
          <a:gsLst>
            <a:gs pos="0">
              <a:srgbClr val="F5F7FC"/>
            </a:gs>
            <a:gs pos="100000">
              <a:srgbClr val="4585C0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Verdana"/>
              <a:buNone/>
              <a:defRPr b="0" i="0" sz="4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4168" y="-1447800"/>
            <a:ext cx="907126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88" y="207765"/>
            <a:ext cx="29051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700" y="2701528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2">
    <p:bg>
      <p:bgPr>
        <a:solidFill>
          <a:srgbClr val="5782B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7680950" y="4501650"/>
            <a:ext cx="1397400" cy="590700"/>
          </a:xfrm>
          <a:prstGeom prst="rect">
            <a:avLst/>
          </a:prstGeom>
          <a:solidFill>
            <a:srgbClr val="578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0808" y="4653591"/>
            <a:ext cx="977225" cy="3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Verdana"/>
              <a:buNone/>
              <a:defRPr b="0" i="0" sz="4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628650" y="34289"/>
            <a:ext cx="7886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Verdana"/>
              <a:buNone/>
              <a:defRPr b="0" i="0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628650" y="1036545"/>
            <a:ext cx="7886700" cy="3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3988" y="4557713"/>
            <a:ext cx="11906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Verdana"/>
              <a:buNone/>
              <a:defRPr b="0" i="0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Google Shape;121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Verdana"/>
              <a:buNone/>
              <a:defRPr b="0" i="0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Verdana"/>
              <a:buNone/>
              <a:defRPr b="0" i="0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6195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" name="Google Shape;153;p3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Verdana"/>
              <a:buNone/>
              <a:defRPr b="0" i="0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Verdana"/>
              <a:buNone/>
              <a:defRPr b="0" i="0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0426" y="4649488"/>
            <a:ext cx="977226" cy="34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82B2"/>
              </a:buClr>
              <a:buSzPts val="2800"/>
              <a:buFont typeface="Source Sans Pro"/>
              <a:buNone/>
              <a:defRPr sz="2800">
                <a:solidFill>
                  <a:srgbClr val="5782B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Source Sans Pro"/>
              <a:buChar char="●"/>
              <a:defRPr sz="1800"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○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■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●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○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■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●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○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85858"/>
              </a:buClr>
              <a:buSzPts val="1400"/>
              <a:buFont typeface="Source Sans Pro"/>
              <a:buChar char="■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92826" y="4725688"/>
            <a:ext cx="977226" cy="3428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782B2"/>
              </a:buClr>
              <a:buSzPts val="2800"/>
              <a:buFont typeface="Source Sans Pro"/>
              <a:buNone/>
              <a:defRPr sz="2800">
                <a:solidFill>
                  <a:srgbClr val="5782B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Source Sans Pro"/>
              <a:buChar char="●"/>
              <a:defRPr sz="1800"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○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■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●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○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■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●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Source Sans Pro"/>
              <a:buChar char="○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85858"/>
              </a:buClr>
              <a:buSzPts val="1400"/>
              <a:buFont typeface="Source Sans Pro"/>
              <a:buChar char="■"/>
              <a:defRPr>
                <a:solidFill>
                  <a:srgbClr val="58585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62" name="Google Shape;62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31001" y="4613879"/>
            <a:ext cx="1223901" cy="4293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Verdana"/>
              <a:buNone/>
              <a:defRPr b="0" i="0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1"/>
          <p:cNvSpPr/>
          <p:nvPr/>
        </p:nvSpPr>
        <p:spPr>
          <a:xfrm>
            <a:off x="0" y="0"/>
            <a:ext cx="9144000" cy="34200"/>
          </a:xfrm>
          <a:prstGeom prst="rect">
            <a:avLst/>
          </a:prstGeom>
          <a:solidFill>
            <a:srgbClr val="427FB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mailto:Hadrien@rstudio.com" TargetMode="External"/><Relationship Id="rId10" Type="http://schemas.openxmlformats.org/officeDocument/2006/relationships/hyperlink" Target="https://solutions.rstudio.com/launcher/overview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b.rstudio.com/rstudio/connections/" TargetMode="External"/><Relationship Id="rId4" Type="http://schemas.openxmlformats.org/officeDocument/2006/relationships/hyperlink" Target="https://support.rstudio.com/hc/en-us/articles/115010737148-Using-the-RStudio-Terminal" TargetMode="External"/><Relationship Id="rId9" Type="http://schemas.openxmlformats.org/officeDocument/2006/relationships/hyperlink" Target="https://solutions.rstudio.com/python/overview/" TargetMode="External"/><Relationship Id="rId5" Type="http://schemas.openxmlformats.org/officeDocument/2006/relationships/hyperlink" Target="https://rstudio.com/resources/webinars/rstudio-essentials-webinar-series-managing-part-2/" TargetMode="External"/><Relationship Id="rId6" Type="http://schemas.openxmlformats.org/officeDocument/2006/relationships/hyperlink" Target="https://resources.rstudio.com/wistia-rstudio-essentials-2/rstudioessentialsprogrammingpart2-2" TargetMode="External"/><Relationship Id="rId7" Type="http://schemas.openxmlformats.org/officeDocument/2006/relationships/hyperlink" Target="https://resources.rstudio.com/webinars/joblauncher" TargetMode="External"/><Relationship Id="rId8" Type="http://schemas.openxmlformats.org/officeDocument/2006/relationships/hyperlink" Target="https://twitter.com/rstudiotips?lang=e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studio.github.io/r2d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1828813" y="110490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Source Sans Pro Light"/>
                <a:ea typeface="Source Sans Pro Light"/>
                <a:cs typeface="Source Sans Pro Light"/>
                <a:sym typeface="Source Sans Pro Light"/>
              </a:rPr>
              <a:t>December 2019</a:t>
            </a:r>
            <a:endParaRPr sz="13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628650" y="34289"/>
            <a:ext cx="7886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Verdana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Support for multiple languages</a:t>
            </a:r>
            <a:endParaRPr sz="1100"/>
          </a:p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388962" y="1036545"/>
            <a:ext cx="5056495" cy="39585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Our philosophy is aimed at integrating Python and other languages into R projects</a:t>
            </a:r>
            <a:endParaRPr sz="1100"/>
          </a:p>
          <a:p>
            <a:pPr indent="-171450" lvl="0" marL="177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 support for Python, bash, SQL, C++, etc.</a:t>
            </a:r>
            <a:endParaRPr sz="1100"/>
          </a:p>
          <a:p>
            <a:pPr indent="-171450" lvl="0" marL="177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Translate, call, and bind Python from R with the </a:t>
            </a:r>
            <a:r>
              <a:rPr b="0" i="1" lang="en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reticulate </a:t>
            </a:r>
            <a:r>
              <a:rPr b="0" i="0" lang="en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package</a:t>
            </a:r>
            <a:endParaRPr b="0" i="1" sz="19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177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Make Python tools (like TensorFlow and Keras) accessible to R users</a:t>
            </a:r>
            <a:endParaRPr sz="1100"/>
          </a:p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2005" y="1166884"/>
            <a:ext cx="2555231" cy="326795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41" name="Google Shape;24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4643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6898" y="145528"/>
            <a:ext cx="730023" cy="73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/>
          <p:nvPr/>
        </p:nvSpPr>
        <p:spPr>
          <a:xfrm>
            <a:off x="6206050" y="865125"/>
            <a:ext cx="2221500" cy="318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3"/>
          <p:cNvSpPr/>
          <p:nvPr/>
        </p:nvSpPr>
        <p:spPr>
          <a:xfrm>
            <a:off x="3675300" y="865125"/>
            <a:ext cx="1942500" cy="17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3"/>
          <p:cNvSpPr/>
          <p:nvPr/>
        </p:nvSpPr>
        <p:spPr>
          <a:xfrm>
            <a:off x="3667300" y="2749775"/>
            <a:ext cx="1942500" cy="196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3"/>
          <p:cNvSpPr/>
          <p:nvPr/>
        </p:nvSpPr>
        <p:spPr>
          <a:xfrm>
            <a:off x="1251550" y="865125"/>
            <a:ext cx="1819500" cy="38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3"/>
          <p:cNvSpPr txBox="1"/>
          <p:nvPr>
            <p:ph type="title"/>
          </p:nvPr>
        </p:nvSpPr>
        <p:spPr>
          <a:xfrm>
            <a:off x="150275" y="7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Setup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050" y="2773450"/>
            <a:ext cx="1212900" cy="13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175" y="982500"/>
            <a:ext cx="854300" cy="11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375" y="1324462"/>
            <a:ext cx="854300" cy="11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713" y="1156687"/>
            <a:ext cx="854300" cy="11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613" y="1876699"/>
            <a:ext cx="854300" cy="11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488" y="2392674"/>
            <a:ext cx="854300" cy="11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388" y="3026962"/>
            <a:ext cx="854300" cy="11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1442350" y="2391275"/>
            <a:ext cx="17388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82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RStudio Server Pro</a:t>
            </a:r>
            <a:endParaRPr sz="1200">
              <a:solidFill>
                <a:srgbClr val="5782B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43"/>
          <p:cNvSpPr txBox="1"/>
          <p:nvPr/>
        </p:nvSpPr>
        <p:spPr>
          <a:xfrm>
            <a:off x="1442350" y="4122338"/>
            <a:ext cx="17388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82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RStudio Desktop</a:t>
            </a:r>
            <a:endParaRPr sz="1200">
              <a:solidFill>
                <a:srgbClr val="5782B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800" y="961788"/>
            <a:ext cx="1738800" cy="1243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3630000" y="4313150"/>
            <a:ext cx="1884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82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RStudio Package Manager</a:t>
            </a:r>
            <a:endParaRPr sz="1200">
              <a:solidFill>
                <a:srgbClr val="5782B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" name="Google Shape;263;p43"/>
          <p:cNvSpPr txBox="1"/>
          <p:nvPr/>
        </p:nvSpPr>
        <p:spPr>
          <a:xfrm>
            <a:off x="3974313" y="2201864"/>
            <a:ext cx="1884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82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External Systems </a:t>
            </a:r>
            <a:endParaRPr sz="1200">
              <a:solidFill>
                <a:srgbClr val="5782B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6413775" y="3634475"/>
            <a:ext cx="1884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82B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RStudio Connect</a:t>
            </a:r>
            <a:endParaRPr sz="1200">
              <a:solidFill>
                <a:srgbClr val="5782B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34"/>
          <p:cNvGraphicFramePr/>
          <p:nvPr/>
        </p:nvGraphicFramePr>
        <p:xfrm>
          <a:off x="952500" y="121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{A19273DA-B090-4D59-A474-D81E277F4DD5}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Topic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0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Shiny application development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Write a shiny app from scratch.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7/17/19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Intro to R Markdown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Parameterized Reports, and Publishing to Connect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8/8/19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Host Tensorflow models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Publish your tensorflow python models on Rstudio Connect for online or batch scoring.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11/7/19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RStudio Server Pro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An overview of RStudio Server Pro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12/5/19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Convert R code into REST API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How to publish your R code to a web service that can be used by others.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1/20/20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81" name="Google Shape;181;p34"/>
          <p:cNvSpPr txBox="1"/>
          <p:nvPr>
            <p:ph type="title"/>
          </p:nvPr>
        </p:nvSpPr>
        <p:spPr>
          <a:xfrm>
            <a:off x="428325" y="21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Scheduled RStudio Webinars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RStudio fits in</a:t>
            </a:r>
            <a:endParaRPr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92975" y="1051725"/>
            <a:ext cx="85206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RStudio’s Pro products help enterprises support </a:t>
            </a:r>
            <a:r>
              <a:rPr b="1" lang="en"/>
              <a:t>R developers</a:t>
            </a:r>
            <a:r>
              <a:rPr lang="en"/>
              <a:t> and their </a:t>
            </a:r>
            <a:r>
              <a:rPr b="1" lang="en"/>
              <a:t>consumers</a:t>
            </a:r>
            <a:r>
              <a:rPr lang="en"/>
              <a:t>.</a:t>
            </a:r>
            <a:endParaRPr/>
          </a:p>
        </p:txBody>
      </p:sp>
      <p:sp>
        <p:nvSpPr>
          <p:cNvPr id="188" name="Google Shape;188;p35"/>
          <p:cNvSpPr/>
          <p:nvPr/>
        </p:nvSpPr>
        <p:spPr>
          <a:xfrm>
            <a:off x="7831525" y="4512350"/>
            <a:ext cx="1312500" cy="6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1350"/>
            <a:ext cx="9258298" cy="28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30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ways to run R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275" y="1077700"/>
            <a:ext cx="3200047" cy="16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/>
        </p:nvSpPr>
        <p:spPr>
          <a:xfrm>
            <a:off x="3731125" y="2691150"/>
            <a:ext cx="39858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Emacs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60" y="1015700"/>
            <a:ext cx="2136789" cy="17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/>
          <p:nvPr/>
        </p:nvSpPr>
        <p:spPr>
          <a:xfrm>
            <a:off x="656950" y="2691150"/>
            <a:ext cx="22386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RStudio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000" y="1047237"/>
            <a:ext cx="1944900" cy="18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6"/>
          <p:cNvSpPr txBox="1"/>
          <p:nvPr/>
        </p:nvSpPr>
        <p:spPr>
          <a:xfrm>
            <a:off x="5817800" y="2916525"/>
            <a:ext cx="39858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 Console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650" y="3194150"/>
            <a:ext cx="2337959" cy="15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-128275" y="4788500"/>
            <a:ext cx="39858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Terminal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4550" y="3063238"/>
            <a:ext cx="2669882" cy="166867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 txBox="1"/>
          <p:nvPr/>
        </p:nvSpPr>
        <p:spPr>
          <a:xfrm>
            <a:off x="2949000" y="4698625"/>
            <a:ext cx="39858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Sublime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choose which RStudio version to use </a:t>
            </a:r>
            <a:endParaRPr/>
          </a:p>
        </p:txBody>
      </p:sp>
      <p:graphicFrame>
        <p:nvGraphicFramePr>
          <p:cNvPr id="210" name="Google Shape;210;p37"/>
          <p:cNvGraphicFramePr/>
          <p:nvPr/>
        </p:nvGraphicFramePr>
        <p:xfrm>
          <a:off x="599775" y="114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{A19273DA-B090-4D59-A474-D81E277F4DD5}</a:tableStyleId>
              </a:tblPr>
              <a:tblGrid>
                <a:gridCol w="1916350"/>
                <a:gridCol w="1671775"/>
                <a:gridCol w="2160925"/>
                <a:gridCol w="1916350"/>
              </a:tblGrid>
              <a:tr h="61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RStudio Version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Desktop or Server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Features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Pricing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0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RStudio Desktop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Desktop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RStudio Desktop Pro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Desktop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Commercial License, drivers, support...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RStudio Server Open Source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5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RStudio Server Pro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 tools, enhanced security + auth, adv. resource management, multiple editors, job launcher...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216825" y="23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RStudio Panes</a:t>
            </a:r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25" y="912600"/>
            <a:ext cx="63815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idx="4294967295" type="title"/>
          </p:nvPr>
        </p:nvSpPr>
        <p:spPr>
          <a:xfrm>
            <a:off x="216825" y="23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&amp; Resources</a:t>
            </a:r>
            <a:endParaRPr/>
          </a:p>
        </p:txBody>
      </p:sp>
      <p:sp>
        <p:nvSpPr>
          <p:cNvPr id="222" name="Google Shape;222;p39"/>
          <p:cNvSpPr txBox="1"/>
          <p:nvPr/>
        </p:nvSpPr>
        <p:spPr>
          <a:xfrm>
            <a:off x="913875" y="1126150"/>
            <a:ext cx="7417200" cy="3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Connections pane</a:t>
            </a:r>
            <a:r>
              <a:rPr lang="en"/>
              <a:t> (article)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Using the terminal pane</a:t>
            </a:r>
            <a:r>
              <a:rPr lang="en"/>
              <a:t> (article)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Version Control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(webinar)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Debugging R code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(webinar)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Running local &amp; remote background jobs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(webinar)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RStudio Tips Tweeter Channel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Using Python w/ RStudio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(Reticulate &amp; Jupyter)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Running RStudio Server Pro on an elastic workload manager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Email me at </a:t>
            </a: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/>
              </a:rPr>
              <a:t>Hadrien@rstudio.com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with questions &amp; feedback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idx="4294967295" type="title"/>
          </p:nvPr>
        </p:nvSpPr>
        <p:spPr>
          <a:xfrm>
            <a:off x="1545050" y="1843075"/>
            <a:ext cx="6477300" cy="10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RStudio Open Source initiatives</a:t>
            </a:r>
            <a:endParaRPr sz="60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Open Source Initiatives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Improved multi-language R Notebooks; run Python chunks and share data with R (via reticulate)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Authoring and previewing modern web-based data visualizations (D3 widgets; via </a:t>
            </a:r>
            <a:r>
              <a:rPr lang="en" u="sng">
                <a:solidFill>
                  <a:schemeClr val="hlink"/>
                </a:solidFill>
                <a:hlinkClick r:id="rId3"/>
              </a:rPr>
              <a:t>r2d3</a:t>
            </a:r>
            <a:r>
              <a:rPr lang="en"/>
              <a:t>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Better testing tools; integrated support for testing Shiny apps and R code (via shinytest and testthat)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Polyglot IDE enhancements; powerful editing modes for Python and Stan, and an integrated Python REPL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Background jobs; run R scripts asynchronously and collect results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Studi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Studi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